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8"/>
  </p:notesMasterIdLst>
  <p:sldIdLst>
    <p:sldId id="303" r:id="rId3"/>
    <p:sldId id="260" r:id="rId4"/>
    <p:sldId id="278" r:id="rId5"/>
    <p:sldId id="319" r:id="rId6"/>
    <p:sldId id="288" r:id="rId7"/>
    <p:sldId id="264" r:id="rId8"/>
    <p:sldId id="298" r:id="rId9"/>
    <p:sldId id="265" r:id="rId10"/>
    <p:sldId id="310" r:id="rId11"/>
    <p:sldId id="309" r:id="rId12"/>
    <p:sldId id="300" r:id="rId13"/>
    <p:sldId id="267" r:id="rId14"/>
    <p:sldId id="320" r:id="rId15"/>
    <p:sldId id="318" r:id="rId16"/>
    <p:sldId id="308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說明" id="{12FA81AD-23CC-4420-835D-6E553CC0BA30}">
          <p14:sldIdLst/>
        </p14:section>
        <p14:section name="1 Title Page" id="{23870673-1359-4610-8F99-CF032E665E05}">
          <p14:sldIdLst>
            <p14:sldId id="303"/>
          </p14:sldIdLst>
        </p14:section>
        <p14:section name="2 Problem" id="{F394AE61-8F47-4B68-9F17-7764010E0A9E}">
          <p14:sldIdLst>
            <p14:sldId id="260"/>
            <p14:sldId id="278"/>
          </p14:sldIdLst>
        </p14:section>
        <p14:section name="3 Big Vision (Solution)" id="{DCFEBD81-614D-48AC-A5F7-5F21E5FC3EAB}">
          <p14:sldIdLst>
            <p14:sldId id="319"/>
          </p14:sldIdLst>
        </p14:section>
        <p14:section name="4 Your Product" id="{7BB94B17-086E-484E-BD40-647E5D9B000B}">
          <p14:sldIdLst>
            <p14:sldId id="288"/>
          </p14:sldIdLst>
        </p14:section>
        <p14:section name="6 Competition" id="{AC3189E8-6A5A-489C-A5B1-D8C9D7BA0A69}">
          <p14:sldIdLst>
            <p14:sldId id="264"/>
            <p14:sldId id="298"/>
          </p14:sldIdLst>
        </p14:section>
        <p14:section name="7 Business Model" id="{B04788D1-CF97-45DF-A5A9-A48D5415F62A}">
          <p14:sldIdLst>
            <p14:sldId id="265"/>
            <p14:sldId id="310"/>
          </p14:sldIdLst>
        </p14:section>
        <p14:section name="8 Revenue Forecast &amp; Milestones" id="{CD2A2DBB-DE4C-4D9E-AE67-F6D5929D26C7}">
          <p14:sldIdLst>
            <p14:sldId id="309"/>
            <p14:sldId id="300"/>
          </p14:sldIdLst>
        </p14:section>
        <p14:section name="9 Traction" id="{2F3787E1-377A-4CF9-BEB4-B73A134FCC28}">
          <p14:sldIdLst>
            <p14:sldId id="267"/>
            <p14:sldId id="320"/>
          </p14:sldIdLst>
        </p14:section>
        <p14:section name="10 Team" id="{20F45331-D3A8-4072-A195-5AE0B436C22A}">
          <p14:sldIdLst>
            <p14:sldId id="318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66847760326259E-2"/>
          <c:y val="1.8179418014018223E-2"/>
          <c:w val="0.96480811656759646"/>
          <c:h val="0.84637348322851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noFill/>
              <a:ln w="4127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9335551914572713E-2"/>
                  <c:y val="-5.1281702841401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3-43F4-BCF7-AD461038CBC2}"/>
                </c:ext>
              </c:extLst>
            </c:dLbl>
            <c:dLbl>
              <c:idx val="1"/>
              <c:layout>
                <c:manualLayout>
                  <c:x val="-3.571126887576076E-2"/>
                  <c:y val="-3.6488903944843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73-43F4-BCF7-AD461038CBC2}"/>
                </c:ext>
              </c:extLst>
            </c:dLbl>
            <c:dLbl>
              <c:idx val="2"/>
              <c:layout>
                <c:manualLayout>
                  <c:x val="-2.8462702798136758E-2"/>
                  <c:y val="-2.6627038013804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73-43F4-BCF7-AD461038CBC2}"/>
                </c:ext>
              </c:extLst>
            </c:dLbl>
            <c:dLbl>
              <c:idx val="3"/>
              <c:layout>
                <c:manualLayout>
                  <c:x val="-2.8933859593182315E-2"/>
                  <c:y val="2.0216825158629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73-43F4-BCF7-AD461038CBC2}"/>
                </c:ext>
              </c:extLst>
            </c:dLbl>
            <c:dLbl>
              <c:idx val="4"/>
              <c:layout>
                <c:manualLayout>
                  <c:x val="-8.135307327786627E-2"/>
                  <c:y val="-7.8401834151758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73-43F4-BCF7-AD461038CBC2}"/>
                </c:ext>
              </c:extLst>
            </c:dLbl>
            <c:dLbl>
              <c:idx val="5"/>
              <c:layout>
                <c:manualLayout>
                  <c:x val="-6.2023563737535703E-2"/>
                  <c:y val="-7.1005434703479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73-43F4-BCF7-AD461038CBC2}"/>
                </c:ext>
              </c:extLst>
            </c:dLbl>
            <c:numFmt formatCode="_-[$$-409]* #,##0_ ;_-[$$-409]* \-#,##0\ ;_-[$$-409]* &quot;-&quot;_ ;_-@_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Month 1</c:v>
                </c:pt>
                <c:pt idx="1">
                  <c:v>Month 3</c:v>
                </c:pt>
                <c:pt idx="2">
                  <c:v>Month 6</c:v>
                </c:pt>
                <c:pt idx="3">
                  <c:v>Month 9</c:v>
                </c:pt>
                <c:pt idx="4">
                  <c:v>Month 12</c:v>
                </c:pt>
                <c:pt idx="5">
                  <c:v>Month 15</c:v>
                </c:pt>
                <c:pt idx="6">
                  <c:v>Month 18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50000</c:v>
                </c:pt>
                <c:pt idx="4">
                  <c:v>300000</c:v>
                </c:pt>
                <c:pt idx="5">
                  <c:v>500000</c:v>
                </c:pt>
                <c:pt idx="6">
                  <c:v>600000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573-43F4-BCF7-AD461038CB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rgbClr val="FE135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308997430088434E-2"/>
                  <c:y val="-4.4446148485145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73-43F4-BCF7-AD461038CBC2}"/>
                </c:ext>
              </c:extLst>
            </c:dLbl>
            <c:dLbl>
              <c:idx val="1"/>
              <c:layout>
                <c:manualLayout>
                  <c:x val="-4.0682624673434045E-2"/>
                  <c:y val="-4.6911614967905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73-43F4-BCF7-AD461038CBC2}"/>
                </c:ext>
              </c:extLst>
            </c:dLbl>
            <c:dLbl>
              <c:idx val="2"/>
              <c:layout>
                <c:manualLayout>
                  <c:x val="-4.4306907712246046E-2"/>
                  <c:y val="-3.9515215519626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73-43F4-BCF7-AD461038CBC2}"/>
                </c:ext>
              </c:extLst>
            </c:dLbl>
            <c:dLbl>
              <c:idx val="3"/>
              <c:layout>
                <c:manualLayout>
                  <c:x val="-3.9655744479103965E-2"/>
                  <c:y val="-3.6217702631739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73-43F4-BCF7-AD461038CBC2}"/>
                </c:ext>
              </c:extLst>
            </c:dLbl>
            <c:numFmt formatCode="[$$-409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E1359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zh-TW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Month 1</c:v>
                </c:pt>
                <c:pt idx="1">
                  <c:v>Month 3</c:v>
                </c:pt>
                <c:pt idx="2">
                  <c:v>Month 6</c:v>
                </c:pt>
                <c:pt idx="3">
                  <c:v>Month 9</c:v>
                </c:pt>
                <c:pt idx="4">
                  <c:v>Month 12</c:v>
                </c:pt>
                <c:pt idx="5">
                  <c:v>Month 15</c:v>
                </c:pt>
                <c:pt idx="6">
                  <c:v>Month 18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100000</c:v>
                </c:pt>
                <c:pt idx="1">
                  <c:v>50000</c:v>
                </c:pt>
                <c:pt idx="2">
                  <c:v>50000</c:v>
                </c:pt>
                <c:pt idx="3">
                  <c:v>100000</c:v>
                </c:pt>
                <c:pt idx="4">
                  <c:v>150000</c:v>
                </c:pt>
                <c:pt idx="5">
                  <c:v>200000</c:v>
                </c:pt>
                <c:pt idx="6">
                  <c:v>220000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573-43F4-BCF7-AD461038CBC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524544"/>
        <c:axId val="114526080"/>
      </c:lineChart>
      <c:catAx>
        <c:axId val="11452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pPr>
            <a:endParaRPr lang="zh-TW"/>
          </a:p>
        </c:txPr>
        <c:crossAx val="114526080"/>
        <c:crosses val="autoZero"/>
        <c:auto val="1"/>
        <c:lblAlgn val="ctr"/>
        <c:lblOffset val="100"/>
        <c:noMultiLvlLbl val="0"/>
      </c:catAx>
      <c:valAx>
        <c:axId val="114526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452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042935863317537"/>
          <c:y val="1.479279889655815E-2"/>
          <c:w val="0.29310081100229596"/>
          <c:h val="6.673338309563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915FB-6D37-4990-A27D-B8480418E4AC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A87C-46AE-4988-BAC5-77688E561C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1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 文字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6604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4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here</a:t>
            </a:r>
            <a:endParaRPr lang="fr-FR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839788" y="1825171"/>
            <a:ext cx="4481512" cy="4389920"/>
          </a:xfrm>
          <a:prstGeom prst="rect">
            <a:avLst/>
          </a:prstGeom>
        </p:spPr>
        <p:txBody>
          <a:bodyPr lIns="0">
            <a:spAutoFit/>
          </a:bodyPr>
          <a:lstStyle>
            <a:lvl1pPr marL="571500" marR="0" indent="-571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4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Bullet point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altLang="zh-TW" dirty="0"/>
              <a:t>Bullet point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altLang="zh-TW" dirty="0"/>
              <a:t>Bullet point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altLang="zh-TW" dirty="0"/>
              <a:t>Bullet point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altLang="zh-TW" dirty="0"/>
              <a:t>Bullet point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8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圖片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12" name="矩形 11"/>
          <p:cNvSpPr/>
          <p:nvPr userDrawn="1"/>
        </p:nvSpPr>
        <p:spPr>
          <a:xfrm>
            <a:off x="7913914" y="163377"/>
            <a:ext cx="2220686" cy="7541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 userDrawn="1"/>
        </p:nvCxnSpPr>
        <p:spPr>
          <a:xfrm>
            <a:off x="10472057" y="0"/>
            <a:ext cx="1" cy="1166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093"/>
          <a:stretch/>
        </p:blipFill>
        <p:spPr>
          <a:xfrm>
            <a:off x="10677305" y="202646"/>
            <a:ext cx="1327857" cy="230412"/>
          </a:xfrm>
          <a:prstGeom prst="rect">
            <a:avLst/>
          </a:prstGeom>
        </p:spPr>
      </p:pic>
      <p:sp>
        <p:nvSpPr>
          <p:cNvPr id="11" name="TextBox 4"/>
          <p:cNvSpPr txBox="1"/>
          <p:nvPr userDrawn="1"/>
        </p:nvSpPr>
        <p:spPr>
          <a:xfrm>
            <a:off x="1845127" y="2090650"/>
            <a:ext cx="9111343" cy="158812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5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problem you want to solve</a:t>
            </a:r>
            <a:br>
              <a:rPr lang="fr-FR" sz="5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altLang="zh-TW" sz="5400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“</a:t>
            </a:r>
            <a:r>
              <a:rPr lang="fr-FR" altLang="zh-TW" sz="4000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problem you want to solve</a:t>
            </a:r>
            <a:r>
              <a:rPr lang="en-US" altLang="zh-TW" sz="4000" i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”</a:t>
            </a:r>
            <a:endParaRPr lang="fr-FR" sz="4000" i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8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39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3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6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255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62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7913914" y="163377"/>
            <a:ext cx="2220686" cy="7541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10472057" y="0"/>
            <a:ext cx="1" cy="1166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093"/>
          <a:stretch/>
        </p:blipFill>
        <p:spPr>
          <a:xfrm>
            <a:off x="10677305" y="202646"/>
            <a:ext cx="1327857" cy="230412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1684000" y="6358421"/>
            <a:ext cx="310341" cy="304800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b="1" smtClean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Lato Regular"/>
              </a:rPr>
              <a:pPr algn="ctr"/>
              <a:t>‹#›</a:t>
            </a:fld>
            <a:endParaRPr lang="en-US" sz="1200" b="1" dirty="0">
              <a:solidFill>
                <a:schemeClr val="tx1"/>
              </a:solidFill>
              <a:latin typeface="+mn-lt"/>
              <a:ea typeface="Open Sans Light" panose="020B0306030504020204" pitchFamily="34" charset="0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8377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55" r:id="rId3"/>
    <p:sldLayoutId id="2147483656" r:id="rId4"/>
    <p:sldLayoutId id="2147483669" r:id="rId5"/>
    <p:sldLayoutId id="214748366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8173058" y="126993"/>
            <a:ext cx="2393343" cy="812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cxnSp>
        <p:nvCxnSpPr>
          <p:cNvPr id="10" name="直線接點 9"/>
          <p:cNvCxnSpPr/>
          <p:nvPr userDrawn="1"/>
        </p:nvCxnSpPr>
        <p:spPr>
          <a:xfrm>
            <a:off x="10668000" y="0"/>
            <a:ext cx="0" cy="1092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1684000" y="6358421"/>
            <a:ext cx="310341" cy="304800"/>
          </a:xfrm>
          <a:prstGeom prst="rect">
            <a:avLst/>
          </a:prstGeom>
          <a:noFill/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b="1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Lato Regular"/>
              </a:rPr>
              <a:pPr algn="ctr"/>
              <a:t>‹#›</a:t>
            </a:fld>
            <a:endParaRPr lang="en-US" sz="1200" b="1" dirty="0">
              <a:solidFill>
                <a:schemeClr val="bg1"/>
              </a:solidFill>
              <a:latin typeface="+mn-lt"/>
              <a:ea typeface="Open Sans Light" panose="020B0306030504020204" pitchFamily="34" charset="0"/>
              <a:cs typeface="Lato Regular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472" y="264770"/>
            <a:ext cx="1220929" cy="21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3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08942" y="3804442"/>
            <a:ext cx="7213600" cy="69544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36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公司名稱</a:t>
            </a:r>
            <a:endParaRPr lang="fr-FR" sz="3600" spc="6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8942" y="4598027"/>
            <a:ext cx="7213600" cy="71282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品牌口號、意象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4952999" y="1496671"/>
            <a:ext cx="2307771" cy="2307771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0B98AD2-96B0-4443-8292-B75A36C546A2}"/>
              </a:ext>
            </a:extLst>
          </p:cNvPr>
          <p:cNvSpPr txBox="1"/>
          <p:nvPr/>
        </p:nvSpPr>
        <p:spPr>
          <a:xfrm>
            <a:off x="334537" y="663734"/>
            <a:ext cx="53142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本檔案格式僅供參考，</a:t>
            </a:r>
            <a:endParaRPr lang="en-US" altLang="zh-TW" sz="4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您可以依照您的簡報，</a:t>
            </a:r>
            <a:endParaRPr lang="en-US" altLang="zh-TW" sz="4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發揮創意！</a:t>
            </a:r>
            <a:endParaRPr lang="en-US" altLang="zh-TW" sz="36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0978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財務預測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  <a:endParaRPr lang="fr-FR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36588" y="1362131"/>
          <a:ext cx="10512424" cy="515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27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1543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en-US" altLang="zh-TW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2020/6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5430" y="4206903"/>
            <a:ext cx="1692000" cy="394467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設立公司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9787" y="5431842"/>
            <a:ext cx="364329" cy="364329"/>
            <a:chOff x="3173014" y="2956717"/>
            <a:chExt cx="944566" cy="944566"/>
          </a:xfrm>
        </p:grpSpPr>
        <p:sp>
          <p:nvSpPr>
            <p:cNvPr id="24" name="Oval 23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4" name="Straight Connector 33"/>
          <p:cNvCxnSpPr>
            <a:stCxn id="24" idx="6"/>
          </p:cNvCxnSpPr>
          <p:nvPr/>
        </p:nvCxnSpPr>
        <p:spPr>
          <a:xfrm>
            <a:off x="1204116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727196" y="5431842"/>
            <a:ext cx="364329" cy="364329"/>
            <a:chOff x="3173014" y="2956717"/>
            <a:chExt cx="944566" cy="944566"/>
          </a:xfrm>
        </p:grpSpPr>
        <p:sp>
          <p:nvSpPr>
            <p:cNvPr id="51" name="Oval 50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53" name="Straight Connector 52"/>
          <p:cNvCxnSpPr>
            <a:stCxn id="51" idx="6"/>
          </p:cNvCxnSpPr>
          <p:nvPr/>
        </p:nvCxnSpPr>
        <p:spPr>
          <a:xfrm>
            <a:off x="3091525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614605" y="5431842"/>
            <a:ext cx="364329" cy="364329"/>
            <a:chOff x="3173014" y="2956717"/>
            <a:chExt cx="944566" cy="944566"/>
          </a:xfrm>
        </p:grpSpPr>
        <p:sp>
          <p:nvSpPr>
            <p:cNvPr id="55" name="Oval 54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57" name="Straight Connector 56"/>
          <p:cNvCxnSpPr>
            <a:stCxn id="55" idx="6"/>
          </p:cNvCxnSpPr>
          <p:nvPr/>
        </p:nvCxnSpPr>
        <p:spPr>
          <a:xfrm>
            <a:off x="4978934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502013" y="5431842"/>
            <a:ext cx="364329" cy="364329"/>
            <a:chOff x="3173014" y="2956717"/>
            <a:chExt cx="944566" cy="944566"/>
          </a:xfrm>
        </p:grpSpPr>
        <p:sp>
          <p:nvSpPr>
            <p:cNvPr id="59" name="Oval 58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61" name="Straight Connector 60"/>
          <p:cNvCxnSpPr>
            <a:stCxn id="59" idx="6"/>
          </p:cNvCxnSpPr>
          <p:nvPr/>
        </p:nvCxnSpPr>
        <p:spPr>
          <a:xfrm>
            <a:off x="6866342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8389422" y="5431842"/>
            <a:ext cx="364329" cy="364329"/>
            <a:chOff x="3173014" y="2956717"/>
            <a:chExt cx="944566" cy="944566"/>
          </a:xfrm>
        </p:grpSpPr>
        <p:sp>
          <p:nvSpPr>
            <p:cNvPr id="63" name="Oval 62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65" name="Straight Connector 64"/>
          <p:cNvCxnSpPr>
            <a:stCxn id="63" idx="6"/>
          </p:cNvCxnSpPr>
          <p:nvPr/>
        </p:nvCxnSpPr>
        <p:spPr>
          <a:xfrm>
            <a:off x="8753751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10276831" y="5431842"/>
            <a:ext cx="364329" cy="364329"/>
            <a:chOff x="3173014" y="2956717"/>
            <a:chExt cx="944566" cy="944566"/>
          </a:xfrm>
        </p:grpSpPr>
        <p:sp>
          <p:nvSpPr>
            <p:cNvPr id="67" name="Oval 66"/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101543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901662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901662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2021/2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01662" y="2550035"/>
            <a:ext cx="1692000" cy="394467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產品原型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8234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en-US" altLang="zh-TW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2021/6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82340" y="4206903"/>
            <a:ext cx="1692000" cy="396199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產品測試完成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478234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54925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en-US" altLang="zh-TW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2021/10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549249" y="4206903"/>
            <a:ext cx="1851827" cy="394595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募資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3,000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萬元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854925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687846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687846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2021/9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87846" y="2550035"/>
            <a:ext cx="1692000" cy="39389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產品上市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10469885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0469885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altLang="zh-TW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469885" y="2550035"/>
            <a:ext cx="1691999" cy="39389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建設工廠</a:t>
            </a:r>
            <a:endParaRPr lang="fr-FR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A0FFD78E-1EAA-4739-9816-70CB352B41BF}"/>
              </a:ext>
            </a:extLst>
          </p:cNvPr>
          <p:cNvSpPr txBox="1">
            <a:spLocks/>
          </p:cNvSpPr>
          <p:nvPr/>
        </p:nvSpPr>
        <p:spPr>
          <a:xfrm>
            <a:off x="992188" y="8128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里程碑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0838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69580" y="2328657"/>
            <a:ext cx="4958409" cy="1487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未來業務成長動能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釋例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2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您的公司，未來成長動能來自於什麼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為了達到這些成長，您採行什麼策略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01808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78236" y="2328657"/>
            <a:ext cx="2861681" cy="1487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專利技術說明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2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您的專業技術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附上專利證書</a:t>
            </a:r>
          </a:p>
        </p:txBody>
      </p:sp>
    </p:spTree>
    <p:extLst>
      <p:ext uri="{BB962C8B-B14F-4D97-AF65-F5344CB8AC3E}">
        <p14:creationId xmlns:p14="http://schemas.microsoft.com/office/powerpoint/2010/main" val="2650288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/>
          <p:nvPr/>
        </p:nvSpPr>
        <p:spPr>
          <a:xfrm>
            <a:off x="929999" y="3601928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br>
              <a:rPr lang="fr-FR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endParaRPr lang="fr-FR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22" name="Rectangle 8"/>
          <p:cNvSpPr/>
          <p:nvPr/>
        </p:nvSpPr>
        <p:spPr>
          <a:xfrm>
            <a:off x="839786" y="4554960"/>
            <a:ext cx="2736000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工作經驗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51837" y="1741715"/>
            <a:ext cx="1311899" cy="1352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441666" y="1741715"/>
            <a:ext cx="1311899" cy="1352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331495" y="1741715"/>
            <a:ext cx="1311899" cy="1352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06C16A0-0E00-4843-8F76-A5B303322EB9}"/>
              </a:ext>
            </a:extLst>
          </p:cNvPr>
          <p:cNvSpPr/>
          <p:nvPr/>
        </p:nvSpPr>
        <p:spPr>
          <a:xfrm>
            <a:off x="8619444" y="3601928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br>
              <a:rPr lang="fr-FR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endParaRPr lang="fr-FR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BCBFBDD-52CB-417C-9E89-76D904427223}"/>
              </a:ext>
            </a:extLst>
          </p:cNvPr>
          <p:cNvSpPr/>
          <p:nvPr/>
        </p:nvSpPr>
        <p:spPr>
          <a:xfrm>
            <a:off x="4728000" y="3601929"/>
            <a:ext cx="2736000" cy="845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br>
              <a:rPr lang="fr-FR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endParaRPr lang="fr-FR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5952E383-252F-4E71-B11A-FC5EDF449E6F}"/>
              </a:ext>
            </a:extLst>
          </p:cNvPr>
          <p:cNvSpPr/>
          <p:nvPr/>
        </p:nvSpPr>
        <p:spPr>
          <a:xfrm>
            <a:off x="8619444" y="4554959"/>
            <a:ext cx="2736000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工作經驗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1A5EF637-17EE-4A4B-8726-1469F540579D}"/>
              </a:ext>
            </a:extLst>
          </p:cNvPr>
          <p:cNvSpPr/>
          <p:nvPr/>
        </p:nvSpPr>
        <p:spPr>
          <a:xfrm>
            <a:off x="4724245" y="4554960"/>
            <a:ext cx="2736000" cy="800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工作經驗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5D3915C-AA47-4D33-9C8F-18240857FE2F}"/>
              </a:ext>
            </a:extLst>
          </p:cNvPr>
          <p:cNvSpPr txBox="1">
            <a:spLocks/>
          </p:cNvSpPr>
          <p:nvPr/>
        </p:nvSpPr>
        <p:spPr>
          <a:xfrm>
            <a:off x="992188" y="812800"/>
            <a:ext cx="4481512" cy="701731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核心團隊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260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9787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B6EE699-0A0D-4CC3-826C-385BF4959377}"/>
              </a:ext>
            </a:extLst>
          </p:cNvPr>
          <p:cNvSpPr/>
          <p:nvPr/>
        </p:nvSpPr>
        <p:spPr>
          <a:xfrm>
            <a:off x="839787" y="4121582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66BB4CE-67E1-4349-A5C6-C71420EE9B59}"/>
              </a:ext>
            </a:extLst>
          </p:cNvPr>
          <p:cNvSpPr/>
          <p:nvPr/>
        </p:nvSpPr>
        <p:spPr>
          <a:xfrm>
            <a:off x="6311899" y="4121582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B437C9D0-06CC-4772-9001-D969C1C7AFDA}"/>
              </a:ext>
            </a:extLst>
          </p:cNvPr>
          <p:cNvSpPr/>
          <p:nvPr/>
        </p:nvSpPr>
        <p:spPr>
          <a:xfrm>
            <a:off x="3728187" y="4077304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F89CCB39-E980-43A9-82A8-3454A97DEAE8}"/>
              </a:ext>
            </a:extLst>
          </p:cNvPr>
          <p:cNvSpPr/>
          <p:nvPr/>
        </p:nvSpPr>
        <p:spPr>
          <a:xfrm>
            <a:off x="6311899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FC6AAE5-95A7-40BD-8A93-8882FE70E04B}"/>
              </a:ext>
            </a:extLst>
          </p:cNvPr>
          <p:cNvSpPr/>
          <p:nvPr/>
        </p:nvSpPr>
        <p:spPr>
          <a:xfrm>
            <a:off x="3728187" y="2134007"/>
            <a:ext cx="273600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姓名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職務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endParaRPr lang="fr-FR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E3D93271-2F82-48AF-9B9C-6CB738EB63E7}"/>
              </a:ext>
            </a:extLst>
          </p:cNvPr>
          <p:cNvSpPr txBox="1">
            <a:spLocks/>
          </p:cNvSpPr>
          <p:nvPr/>
        </p:nvSpPr>
        <p:spPr>
          <a:xfrm>
            <a:off x="992187" y="812800"/>
            <a:ext cx="6366555" cy="701731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顧問、研究團隊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…(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03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743200" y="2514601"/>
            <a:ext cx="6139822" cy="1159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您想解決什麼問題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請用非常簡短的文字，描述您想解決的市場問題</a:t>
            </a:r>
            <a:endParaRPr lang="en-US" altLang="zh-TW" sz="2133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366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839788" y="3867934"/>
            <a:ext cx="2602141" cy="52322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門檻高</a:t>
            </a:r>
            <a:endParaRPr lang="fr-FR" sz="28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4930" y="3867934"/>
            <a:ext cx="2602141" cy="52322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價格昂貴</a:t>
            </a:r>
            <a:endParaRPr lang="fr-FR" sz="28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50072" y="3867934"/>
            <a:ext cx="2602141" cy="523220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無法客製</a:t>
            </a:r>
            <a:endParaRPr lang="fr-FR" sz="28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68716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5787346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9779000" y="2953461"/>
            <a:ext cx="544284" cy="542842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文字方塊 11"/>
          <p:cNvSpPr txBox="1"/>
          <p:nvPr/>
        </p:nvSpPr>
        <p:spPr>
          <a:xfrm>
            <a:off x="538128" y="791072"/>
            <a:ext cx="374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市場痛點 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  <a:endParaRPr lang="fr-FR" altLang="zh-TW" sz="40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4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/>
          <p:cNvSpPr/>
          <p:nvPr/>
        </p:nvSpPr>
        <p:spPr>
          <a:xfrm>
            <a:off x="4098471" y="1431471"/>
            <a:ext cx="3995057" cy="3995057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4914" y="2718035"/>
            <a:ext cx="3222170" cy="13649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36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您的</a:t>
            </a:r>
            <a:endParaRPr lang="en-US" altLang="zh-TW" sz="3600" spc="6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36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解決方案</a:t>
            </a:r>
            <a:endParaRPr lang="fr-FR" sz="3600" spc="6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9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839788" y="2755732"/>
            <a:ext cx="2602141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產品效益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9788" y="660400"/>
            <a:ext cx="4481512" cy="701731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產品說明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  <a:endParaRPr lang="fr-FR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4930" y="2755732"/>
            <a:ext cx="2602141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對產業影響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50072" y="2755732"/>
            <a:ext cx="2602141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zh-TW" altLang="en-US" sz="2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使用者回饋</a:t>
            </a:r>
            <a:endParaRPr lang="fr-FR" sz="28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9788" y="3401622"/>
            <a:ext cx="2602141" cy="79752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我的創新產生了什麼樣的實質效益</a:t>
            </a:r>
            <a:endParaRPr lang="fr-FR" sz="20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94930" y="3401622"/>
            <a:ext cx="2602141" cy="1166858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這項產品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服務，對整個產業的運作，有什麼正面幫助</a:t>
            </a:r>
            <a:endParaRPr lang="fr-FR" sz="20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50072" y="3401622"/>
            <a:ext cx="2602141" cy="79752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為什麼使用者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消費者願意花錢採用</a:t>
            </a:r>
            <a:endParaRPr lang="fr-FR" sz="2000" dirty="0">
              <a:latin typeface="微軟正黑體" panose="020B0604030504040204" pitchFamily="34" charset="-120"/>
              <a:ea typeface="微軟正黑體" panose="020B0604030504040204" pitchFamily="34" charset="-12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17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743201" y="2514601"/>
            <a:ext cx="5776331" cy="214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</a:t>
            </a: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誰是您的競爭者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您的競爭優勢是什麼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是否有差異化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如何建立競爭門檻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133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18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31632"/>
              </p:ext>
            </p:extLst>
          </p:nvPr>
        </p:nvGraphicFramePr>
        <p:xfrm>
          <a:off x="839787" y="793696"/>
          <a:ext cx="10512426" cy="53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097">
                  <a:extLst>
                    <a:ext uri="{9D8B030D-6E8A-4147-A177-3AD203B41FA5}">
                      <a16:colId xmlns:a16="http://schemas.microsoft.com/office/drawing/2014/main" val="3426892210"/>
                    </a:ext>
                  </a:extLst>
                </a:gridCol>
                <a:gridCol w="2379874">
                  <a:extLst>
                    <a:ext uri="{9D8B030D-6E8A-4147-A177-3AD203B41FA5}">
                      <a16:colId xmlns:a16="http://schemas.microsoft.com/office/drawing/2014/main" val="3598393095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1721489282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3757071682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3704392295"/>
                    </a:ext>
                  </a:extLst>
                </a:gridCol>
              </a:tblGrid>
              <a:tr h="750199">
                <a:tc>
                  <a:txBody>
                    <a:bodyPr/>
                    <a:lstStyle/>
                    <a:p>
                      <a:endParaRPr lang="fr-FR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您的公司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競爭者</a:t>
                      </a: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競爭者</a:t>
                      </a: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競爭者</a:t>
                      </a: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902738"/>
                  </a:ext>
                </a:extLst>
              </a:tr>
              <a:tr h="7694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0315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68097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65656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70882"/>
                  </a:ext>
                </a:extLst>
              </a:tr>
              <a:tr h="80275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89487"/>
                  </a:ext>
                </a:extLst>
              </a:tr>
              <a:tr h="7501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比較項目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76539"/>
                  </a:ext>
                </a:extLst>
              </a:tr>
            </a:tbl>
          </a:graphicData>
        </a:graphic>
      </p:graphicFrame>
      <p:sp>
        <p:nvSpPr>
          <p:cNvPr id="168" name="Checkmark"/>
          <p:cNvSpPr>
            <a:spLocks noChangeAspect="1"/>
          </p:cNvSpPr>
          <p:nvPr/>
        </p:nvSpPr>
        <p:spPr bwMode="auto">
          <a:xfrm>
            <a:off x="3624790" y="1829826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sp>
        <p:nvSpPr>
          <p:cNvPr id="169" name="Checkmark"/>
          <p:cNvSpPr>
            <a:spLocks noChangeAspect="1"/>
          </p:cNvSpPr>
          <p:nvPr/>
        </p:nvSpPr>
        <p:spPr bwMode="auto">
          <a:xfrm>
            <a:off x="3624790" y="2589908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sp>
        <p:nvSpPr>
          <p:cNvPr id="170" name="Checkmark"/>
          <p:cNvSpPr>
            <a:spLocks noChangeAspect="1"/>
          </p:cNvSpPr>
          <p:nvPr/>
        </p:nvSpPr>
        <p:spPr bwMode="auto">
          <a:xfrm>
            <a:off x="3624790" y="3349990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sp>
        <p:nvSpPr>
          <p:cNvPr id="171" name="Checkmark"/>
          <p:cNvSpPr>
            <a:spLocks noChangeAspect="1"/>
          </p:cNvSpPr>
          <p:nvPr/>
        </p:nvSpPr>
        <p:spPr bwMode="auto">
          <a:xfrm>
            <a:off x="3624790" y="4110072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sp>
        <p:nvSpPr>
          <p:cNvPr id="172" name="Checkmark"/>
          <p:cNvSpPr>
            <a:spLocks noChangeAspect="1"/>
          </p:cNvSpPr>
          <p:nvPr/>
        </p:nvSpPr>
        <p:spPr bwMode="auto">
          <a:xfrm>
            <a:off x="3624790" y="4870154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sp>
        <p:nvSpPr>
          <p:cNvPr id="173" name="Checkmark"/>
          <p:cNvSpPr>
            <a:spLocks noChangeAspect="1"/>
          </p:cNvSpPr>
          <p:nvPr/>
        </p:nvSpPr>
        <p:spPr bwMode="auto">
          <a:xfrm>
            <a:off x="3624790" y="5630237"/>
            <a:ext cx="332318" cy="250112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/>
          </a:p>
        </p:txBody>
      </p:sp>
      <p:grpSp>
        <p:nvGrpSpPr>
          <p:cNvPr id="179" name="Group 178"/>
          <p:cNvGrpSpPr/>
          <p:nvPr/>
        </p:nvGrpSpPr>
        <p:grpSpPr>
          <a:xfrm>
            <a:off x="8022418" y="2667869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0" name="Oval 179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1" name="Oval 180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2" name="Oval 181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8021703" y="4188033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4" name="Oval 18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5" name="Oval 18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6" name="Oval 18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1" name="Freeform 5"/>
          <p:cNvSpPr>
            <a:spLocks/>
          </p:cNvSpPr>
          <p:nvPr/>
        </p:nvSpPr>
        <p:spPr bwMode="auto">
          <a:xfrm>
            <a:off x="8036261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" name="Freeform 5"/>
          <p:cNvSpPr>
            <a:spLocks/>
          </p:cNvSpPr>
          <p:nvPr/>
        </p:nvSpPr>
        <p:spPr bwMode="auto">
          <a:xfrm>
            <a:off x="5934178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" name="Freeform 5"/>
          <p:cNvSpPr>
            <a:spLocks/>
          </p:cNvSpPr>
          <p:nvPr/>
        </p:nvSpPr>
        <p:spPr bwMode="auto">
          <a:xfrm>
            <a:off x="5934178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" name="Freeform 5"/>
          <p:cNvSpPr>
            <a:spLocks/>
          </p:cNvSpPr>
          <p:nvPr/>
        </p:nvSpPr>
        <p:spPr bwMode="auto">
          <a:xfrm>
            <a:off x="5934178" y="4071323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" name="Freeform 5"/>
          <p:cNvSpPr>
            <a:spLocks/>
          </p:cNvSpPr>
          <p:nvPr/>
        </p:nvSpPr>
        <p:spPr bwMode="auto">
          <a:xfrm>
            <a:off x="5934178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" name="Freeform 5"/>
          <p:cNvSpPr>
            <a:spLocks/>
          </p:cNvSpPr>
          <p:nvPr/>
        </p:nvSpPr>
        <p:spPr bwMode="auto">
          <a:xfrm>
            <a:off x="5934178" y="5591488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4" name="Group 193"/>
          <p:cNvGrpSpPr/>
          <p:nvPr/>
        </p:nvGrpSpPr>
        <p:grpSpPr>
          <a:xfrm>
            <a:off x="5921653" y="2667869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95" name="Oval 194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6" name="Oval 195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7" name="Oval 196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8" name="Freeform 5"/>
          <p:cNvSpPr>
            <a:spLocks/>
          </p:cNvSpPr>
          <p:nvPr/>
        </p:nvSpPr>
        <p:spPr bwMode="auto">
          <a:xfrm>
            <a:off x="8028680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0" name="Freeform 5"/>
          <p:cNvSpPr>
            <a:spLocks/>
          </p:cNvSpPr>
          <p:nvPr/>
        </p:nvSpPr>
        <p:spPr bwMode="auto">
          <a:xfrm>
            <a:off x="8030000" y="5591488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1" name="Freeform 5"/>
          <p:cNvSpPr>
            <a:spLocks/>
          </p:cNvSpPr>
          <p:nvPr/>
        </p:nvSpPr>
        <p:spPr bwMode="auto">
          <a:xfrm>
            <a:off x="8028680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87" name="Group 186"/>
          <p:cNvGrpSpPr/>
          <p:nvPr/>
        </p:nvGrpSpPr>
        <p:grpSpPr>
          <a:xfrm>
            <a:off x="10125822" y="5686281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88" name="Oval 187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9" name="Oval 188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0" name="Oval 189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192" name="Freeform 5"/>
          <p:cNvSpPr>
            <a:spLocks/>
          </p:cNvSpPr>
          <p:nvPr/>
        </p:nvSpPr>
        <p:spPr bwMode="auto">
          <a:xfrm>
            <a:off x="10138345" y="3311241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3" name="Freeform 5"/>
          <p:cNvSpPr>
            <a:spLocks/>
          </p:cNvSpPr>
          <p:nvPr/>
        </p:nvSpPr>
        <p:spPr bwMode="auto">
          <a:xfrm>
            <a:off x="10123183" y="2551159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9" name="Freeform 5"/>
          <p:cNvSpPr>
            <a:spLocks/>
          </p:cNvSpPr>
          <p:nvPr/>
        </p:nvSpPr>
        <p:spPr bwMode="auto">
          <a:xfrm>
            <a:off x="10123183" y="4831405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2" name="Freeform 5"/>
          <p:cNvSpPr>
            <a:spLocks/>
          </p:cNvSpPr>
          <p:nvPr/>
        </p:nvSpPr>
        <p:spPr bwMode="auto">
          <a:xfrm>
            <a:off x="10123182" y="1791077"/>
            <a:ext cx="328480" cy="327610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03" name="Group 202"/>
          <p:cNvGrpSpPr/>
          <p:nvPr/>
        </p:nvGrpSpPr>
        <p:grpSpPr>
          <a:xfrm>
            <a:off x="10129442" y="4188033"/>
            <a:ext cx="348694" cy="94190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204" name="Oval 20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05" name="Oval 20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06" name="Oval 20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1018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69580" y="2328657"/>
            <a:ext cx="4621778" cy="280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釋例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2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您的主要夥伴是誰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您的主要業務是什麼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您需要什麼資源，來促成您的業務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您的客戶是誰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如何行銷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推廣您的商品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en-US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如何使業務持續成長</a:t>
            </a:r>
            <a:r>
              <a:rPr lang="en-US" altLang="zh-TW" sz="2133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133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185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8"/>
          <a:stretch/>
        </p:blipFill>
        <p:spPr>
          <a:xfrm>
            <a:off x="914400" y="1498958"/>
            <a:ext cx="10100226" cy="534266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2B213A1A-962B-41F8-B922-9E32EC191E6A}"/>
              </a:ext>
            </a:extLst>
          </p:cNvPr>
          <p:cNvSpPr txBox="1"/>
          <p:nvPr/>
        </p:nvSpPr>
        <p:spPr>
          <a:xfrm>
            <a:off x="538128" y="791072"/>
            <a:ext cx="513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商業及市場規模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(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釋例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Light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153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382</Words>
  <Application>Microsoft Office PowerPoint</Application>
  <PresentationFormat>寬螢幕</PresentationFormat>
  <Paragraphs>93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Arial</vt:lpstr>
      <vt:lpstr>Calibri</vt:lpstr>
      <vt:lpstr>Calibri Light</vt:lpstr>
      <vt:lpstr>Segoe UI Light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davidwei</dc:creator>
  <cp:lastModifiedBy>kevin</cp:lastModifiedBy>
  <cp:revision>39</cp:revision>
  <dcterms:created xsi:type="dcterms:W3CDTF">2019-01-28T07:00:49Z</dcterms:created>
  <dcterms:modified xsi:type="dcterms:W3CDTF">2022-03-21T09:13:31Z</dcterms:modified>
</cp:coreProperties>
</file>